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56" r:id="rId5"/>
    <p:sldId id="257" r:id="rId6"/>
    <p:sldId id="258" r:id="rId7"/>
    <p:sldId id="259" r:id="rId8"/>
    <p:sldId id="260" r:id="rId9"/>
    <p:sldId id="261" r:id="rId10"/>
    <p:sldId id="262" r:id="rId11"/>
    <p:sldId id="263" r:id="rId12"/>
    <p:sldId id="264"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A2B0B-FDE3-4F67-9DB2-383DC14918CD}" type="datetimeFigureOut">
              <a:rPr lang="en-US" smtClean="0"/>
              <a:pPr/>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B1593-6B54-4EA2-B8C6-E9D62C0A6B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A2B0B-FDE3-4F67-9DB2-383DC14918CD}" type="datetimeFigureOut">
              <a:rPr lang="en-US" smtClean="0"/>
              <a:pPr/>
              <a:t>12/26/2015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2B1593-6B54-4EA2-B8C6-E9D62C0A6B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danesh.roshd.ir/mavara/mavara-index.php?page=%D9%85%D8%A7%D9%87%DB%8C%D8%AA"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اگزیستانسیالیسم یا فلسفه وجود</a:t>
            </a:r>
            <a:endParaRPr lang="en-US" dirty="0"/>
          </a:p>
        </p:txBody>
      </p:sp>
      <p:sp>
        <p:nvSpPr>
          <p:cNvPr id="3" name="Content Placeholder 2"/>
          <p:cNvSpPr>
            <a:spLocks noGrp="1"/>
          </p:cNvSpPr>
          <p:nvPr>
            <p:ph idx="1"/>
          </p:nvPr>
        </p:nvSpPr>
        <p:spPr>
          <a:xfrm>
            <a:off x="457200" y="1600200"/>
            <a:ext cx="8229600" cy="4900634"/>
          </a:xfrm>
        </p:spPr>
        <p:txBody>
          <a:bodyPr>
            <a:normAutofit fontScale="77500" lnSpcReduction="20000"/>
          </a:bodyPr>
          <a:lstStyle/>
          <a:p>
            <a:pPr algn="r" rtl="1"/>
            <a:r>
              <a:rPr lang="fa-IR" dirty="0" smtClean="0"/>
              <a:t>پیشگفتار و مقدمه</a:t>
            </a:r>
          </a:p>
          <a:p>
            <a:pPr algn="r" rtl="1"/>
            <a:r>
              <a:rPr lang="fa-IR" dirty="0" smtClean="0"/>
              <a:t>سهراب دانش آموز دوم متوسطه اول است. ذهن او مدنی است که با سئوالاتی از این قبیل درگیر است: چرا من مجبورم بعنوان یک دانش آموز مطالب درسی را بخوانم، امتحان بدهم، نمره ای بگیرم تا قبول شوم، و یا فرمول ها و مسئله های سخت ریاضی را حفظ کرده و حل کنم و پس از مدتی هم فراموشم شود. چرا آموزش و پرورش و جامعه از ما می خواهد که وقت و زندگی خود را صرف کارهایی بکنیم که آنها می خواهند. آخر مگر من </a:t>
            </a:r>
            <a:r>
              <a:rPr lang="fa-IR" dirty="0" smtClean="0">
                <a:solidFill>
                  <a:srgbClr val="FF0000"/>
                </a:solidFill>
              </a:rPr>
              <a:t>انسان</a:t>
            </a:r>
            <a:r>
              <a:rPr lang="fa-IR" dirty="0" smtClean="0"/>
              <a:t> نیستم؟ مگر من یک شئی یا قطعه ای از ماشین هستم که باید ساخته و پرداخته شوم و مدتی در آن ماشین کدتی کار کنم و هر وقت همانند قطعه خاصی از ماشین ( مثلا باطری) کارایی نداشتم کنار گذاشته شوم. من یک انسان هستم که دارای هوش و ذکاوت و </a:t>
            </a:r>
            <a:r>
              <a:rPr lang="fa-IR" dirty="0" smtClean="0">
                <a:solidFill>
                  <a:srgbClr val="FF0000"/>
                </a:solidFill>
              </a:rPr>
              <a:t>آگاهی</a:t>
            </a:r>
            <a:r>
              <a:rPr lang="fa-IR" dirty="0" smtClean="0"/>
              <a:t> هستم و باید آزاد باشم تا خودم تصمیم بگیرم و آنطور که خودم می خواهم شخصیت خویش را بسازم. چرا بجای من، مدرسه و معلمان و کلا تعلیم و تربیت می خواهد شخصیت مرا شکل دهد و من باید توسط </a:t>
            </a:r>
            <a:r>
              <a:rPr lang="fa-IR" dirty="0" smtClean="0">
                <a:solidFill>
                  <a:srgbClr val="FF0000"/>
                </a:solidFill>
              </a:rPr>
              <a:t>دیگران</a:t>
            </a:r>
            <a:r>
              <a:rPr lang="fa-IR" dirty="0" smtClean="0"/>
              <a:t> و نظام تعلیم و تربیت تعریف و ساخته شوم.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روانشناسی انسان گرایانه (اگزیستانسیالیستی)</a:t>
            </a:r>
            <a:endParaRPr lang="en-US" dirty="0"/>
          </a:p>
        </p:txBody>
      </p:sp>
      <p:sp>
        <p:nvSpPr>
          <p:cNvPr id="3" name="Content Placeholder 2"/>
          <p:cNvSpPr>
            <a:spLocks noGrp="1"/>
          </p:cNvSpPr>
          <p:nvPr>
            <p:ph idx="1"/>
          </p:nvPr>
        </p:nvSpPr>
        <p:spPr/>
        <p:txBody>
          <a:bodyPr>
            <a:normAutofit fontScale="85000" lnSpcReduction="20000"/>
          </a:bodyPr>
          <a:lstStyle/>
          <a:p>
            <a:pPr algn="r" rtl="1"/>
            <a:r>
              <a:rPr lang="fa-IR" dirty="0" smtClean="0"/>
              <a:t>اگزیستانسیالیست هایی مانند سارتر روانشناسی های جبرگرایانه و ماشین وار که انسان را در حد مجموعه ای از غرایز و انگیزه ها پایین می آورند و آزادی و انتخاب وی را نادیده میگیرند مورد انتقاد قرار داده اند.</a:t>
            </a:r>
          </a:p>
          <a:p>
            <a:pPr algn="r" rtl="1"/>
            <a:r>
              <a:rPr lang="fa-IR" dirty="0" smtClean="0"/>
              <a:t>آبراهم مازلو، گوردون آلپورت، کارل راجرز، و رولومی در زمره پیشروان جنبش روان شناسی انسان گرای آمریکا هستند. راجرز اصرار دارد که فرد باید خودش مفهوم خود و خود پندار خویش را بیافریند. </a:t>
            </a:r>
          </a:p>
          <a:p>
            <a:pPr algn="r" rtl="1"/>
            <a:r>
              <a:rPr lang="fa-IR" dirty="0" smtClean="0"/>
              <a:t>برپایه روانشناسی انسانگرایانه، در تدریس اگزیستانسیالیستی سعی میشود یادگیری و رشد شخصیت فردی در مفهوم وسیع کلمه تشویق و تسهیل گردد. هم معلم و هم شاگرد به عنوان افراد انسانی، باید هویت خویش را حفظ کنند.</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برنامه درسی اگزیستانسیالیستی</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fa-IR" dirty="0" smtClean="0"/>
              <a:t>از دیدگاه اگزیستانسیالیستی، برنامه درسی شامل مهارتها و موضوعاتی است که واقعیت طبیعی و اجتماعی را تبیین می کنند و مهمتر از همه شامل علوم انسانی است که نشان دهنده انتخاب انسان است. موضوعاتی از قبیل تاریخ، ادبیات، زبان، ریاضی، علوم و غیره بعنوان حوزه های معرفت ضروری هستند. مرحله حساس یادگیری در معنایی نهفته است که دانش آموزان می سازند نه در ساختار معرفت، یا سازمان برنامه درسی.</a:t>
            </a:r>
          </a:p>
          <a:p>
            <a:pPr algn="r" rtl="1"/>
            <a:r>
              <a:rPr lang="fa-IR" dirty="0" smtClean="0"/>
              <a:t>در برنامه درسی اگزیستانسیالیستی بر ادبیات و علوم انسانی نیز تکیه میشود. ادبیات اشخاص را در رویارویی با مسائل انسانی توصیف می کند. تاریخ همچون ادبیات وسیله نیرومندی است برای بررسی این امر که افراد در گذشته چگونه با مسائل مبتلا به بشری روبرو شده اند.</a:t>
            </a:r>
          </a:p>
          <a:p>
            <a:pPr algn="r" rtl="1"/>
            <a:r>
              <a:rPr lang="fa-IR" dirty="0" smtClean="0"/>
              <a:t>فایده تاریخ عبارت از روشنگری درباره گذشته و ارائه فرضیات متفاوتی به مردم این روزگار برای زندگی در عصر حاضر است.</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تدریس و یادگیری اگزیستانسیالیستی</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fa-IR" dirty="0" smtClean="0"/>
              <a:t>محاوره سقراطی روش مناسبی برای معلمان اگزیستانسیالیست است. گفت و شنود میتواند سوالاتی برای متعلمان مطرح کند تا آنان نسبت به شرایط زندگی خویش آگاهی حاصل کنند. در این روش معلم اگزیستانسیالیست بر خلاف مربی ایدئالیست، پاسخ سوالات مطرح شده را نمی داند. بهترین نوع سوال فقط در معنی آفرینی خود دانش آموز قابل پاسخ است. معلم تلاش می کند تا متعلم را ترغیب کند تا از طریق طرح سوالاتی در خصوص معنای زندگی به حقیقتی شخصی دست یابد و از این راه موجبات آگاهی او را فراهم سازد. </a:t>
            </a:r>
            <a:r>
              <a:rPr lang="fa-IR" smtClean="0"/>
              <a:t>وظیفه معلم آنست که برای یادگیری موقعیتی فراهم کند که طی آن شاگردان بتوانند ذهنیت خود را ابراز کنند.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مناجاتی از مولانا</a:t>
            </a:r>
            <a:endParaRPr lang="en-US" dirty="0"/>
          </a:p>
        </p:txBody>
      </p:sp>
      <p:sp>
        <p:nvSpPr>
          <p:cNvPr id="3" name="Content Placeholder 2"/>
          <p:cNvSpPr>
            <a:spLocks noGrp="1"/>
          </p:cNvSpPr>
          <p:nvPr>
            <p:ph idx="1"/>
          </p:nvPr>
        </p:nvSpPr>
        <p:spPr/>
        <p:txBody>
          <a:bodyPr>
            <a:normAutofit fontScale="47500" lnSpcReduction="20000"/>
          </a:bodyPr>
          <a:lstStyle/>
          <a:p>
            <a:pPr algn="r" rtl="1"/>
            <a:r>
              <a:rPr lang="fa-IR" dirty="0" smtClean="0"/>
              <a:t>این همه گفتیم لیک اندر بسیچ</a:t>
            </a:r>
          </a:p>
          <a:p>
            <a:pPr algn="r" rtl="1"/>
            <a:r>
              <a:rPr lang="fa-IR" dirty="0" smtClean="0"/>
              <a:t>بی عنایات خدا هیچیم هیچ</a:t>
            </a:r>
          </a:p>
          <a:p>
            <a:pPr algn="r" rtl="1"/>
            <a:r>
              <a:rPr lang="fa-IR" dirty="0" smtClean="0"/>
              <a:t>بی عنایات حق و خاصان حق</a:t>
            </a:r>
          </a:p>
          <a:p>
            <a:pPr algn="r" rtl="1"/>
            <a:r>
              <a:rPr lang="fa-IR" dirty="0" smtClean="0"/>
              <a:t>گر ملک باشد سیاه استش ورق</a:t>
            </a:r>
          </a:p>
          <a:p>
            <a:pPr algn="r" rtl="1"/>
            <a:r>
              <a:rPr lang="fa-IR" dirty="0" smtClean="0"/>
              <a:t>یا رب این بخشش نه حد کار ماست</a:t>
            </a:r>
          </a:p>
          <a:p>
            <a:pPr algn="r" rtl="1"/>
            <a:r>
              <a:rPr lang="fa-IR" dirty="0" smtClean="0"/>
              <a:t>لطف تو لطف خفی را خود سزاست</a:t>
            </a:r>
          </a:p>
          <a:p>
            <a:pPr algn="r" rtl="1"/>
            <a:r>
              <a:rPr lang="fa-IR" dirty="0" smtClean="0"/>
              <a:t>دست گیر از ما ما را بخر</a:t>
            </a:r>
          </a:p>
          <a:p>
            <a:pPr algn="r" rtl="1"/>
            <a:r>
              <a:rPr lang="fa-IR" dirty="0" smtClean="0"/>
              <a:t>پرده بردار و پرده ی ما مدر</a:t>
            </a:r>
          </a:p>
          <a:p>
            <a:pPr algn="r" rtl="1"/>
            <a:r>
              <a:rPr lang="fa-IR" dirty="0" smtClean="0"/>
              <a:t>بازخر ما را ازین نفس پلید</a:t>
            </a:r>
          </a:p>
          <a:p>
            <a:pPr algn="r" rtl="1"/>
            <a:r>
              <a:rPr lang="fa-IR" dirty="0" smtClean="0"/>
              <a:t>کاردش تا استخوان ما رسید</a:t>
            </a:r>
          </a:p>
          <a:p>
            <a:pPr algn="r" rtl="1"/>
            <a:r>
              <a:rPr lang="fa-IR" dirty="0" smtClean="0"/>
              <a:t>از چو ما بیچارگان این بند سخت</a:t>
            </a:r>
          </a:p>
          <a:p>
            <a:pPr algn="r" rtl="1"/>
            <a:r>
              <a:rPr lang="fa-IR" dirty="0" smtClean="0"/>
              <a:t>کی گشاید ای شه بی تاج و تخت</a:t>
            </a:r>
          </a:p>
          <a:p>
            <a:pPr algn="r" rtl="1"/>
            <a:r>
              <a:rPr lang="fa-IR" dirty="0" smtClean="0"/>
              <a:t>اینچنین قفل گران را ای ودود</a:t>
            </a:r>
          </a:p>
          <a:p>
            <a:pPr algn="r" rtl="1"/>
            <a:r>
              <a:rPr lang="fa-IR" dirty="0" smtClean="0"/>
              <a:t>کی تواند جز که فضل تو گشود</a:t>
            </a:r>
          </a:p>
          <a:p>
            <a:pPr algn="r" rtl="1"/>
            <a:r>
              <a:rPr lang="fa-IR" dirty="0" smtClean="0"/>
              <a:t>ما زخود سوی که گردانیم سر </a:t>
            </a:r>
          </a:p>
          <a:p>
            <a:pPr algn="r" rtl="1"/>
            <a:r>
              <a:rPr lang="fa-IR" dirty="0" smtClean="0"/>
              <a:t>چون تویی از ما به ما نزدیکتر</a:t>
            </a:r>
          </a:p>
          <a:p>
            <a:pPr algn="r" rtl="1"/>
            <a:r>
              <a:rPr lang="fa-IR" dirty="0" smtClean="0"/>
              <a:t>این دعا هم بخشش و تعلیم توست</a:t>
            </a:r>
          </a:p>
          <a:p>
            <a:pPr algn="r" rtl="1"/>
            <a:r>
              <a:rPr lang="fa-IR" dirty="0" smtClean="0"/>
              <a:t>گرنه در گلخن گلستان از چه رُست</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اگزیستانسیالیسم یا فلسفه وجود</a:t>
            </a:r>
            <a:endParaRPr lang="en-US" dirty="0"/>
          </a:p>
        </p:txBody>
      </p:sp>
      <p:sp>
        <p:nvSpPr>
          <p:cNvPr id="3" name="Content Placeholder 2"/>
          <p:cNvSpPr>
            <a:spLocks noGrp="1"/>
          </p:cNvSpPr>
          <p:nvPr>
            <p:ph idx="1"/>
          </p:nvPr>
        </p:nvSpPr>
        <p:spPr/>
        <p:txBody>
          <a:bodyPr>
            <a:normAutofit fontScale="85000" lnSpcReduction="10000"/>
          </a:bodyPr>
          <a:lstStyle/>
          <a:p>
            <a:pPr algn="r" rtl="1"/>
            <a:r>
              <a:rPr lang="fa-IR" dirty="0" smtClean="0"/>
              <a:t>سهراب وقتی از معلم خود این سئوالها را پرسیدف چنین جوابی را از معلم خود شنید:</a:t>
            </a:r>
          </a:p>
          <a:p>
            <a:pPr algn="r" rtl="1"/>
            <a:r>
              <a:rPr lang="fa-IR" dirty="0" smtClean="0"/>
              <a:t>معلم: انسانها به تعلیم و تربیت توسط دیگران نیاز دارند تا بتوانند افراد مفیدی برای خود و جامعه باشند و شغل مناسبی در آینده داشته باشند.</a:t>
            </a:r>
          </a:p>
          <a:p>
            <a:pPr algn="r" rtl="1"/>
            <a:r>
              <a:rPr lang="fa-IR" dirty="0" smtClean="0"/>
              <a:t>سهراب: یعنی اگر کسی به مدرسه نیاید و تحت تعلیم و تربیت قرار نگیرد نمی تواند برای خود و جامعه مفید باشد؟ اگر کسی مدرسه نرود تربیت نمیشود؟ پس اونهایی که مدرسه نرفتند مگر بدون شغل ماندند؟</a:t>
            </a:r>
          </a:p>
          <a:p>
            <a:pPr algn="r" rtl="1"/>
            <a:r>
              <a:rPr lang="fa-IR" dirty="0" smtClean="0"/>
              <a:t>معلم: در هر حال آموزش و پرورش لازمه و همه باید از آن برخوردار شوند و اجبارا آموزشهایی که برای آنها در نظر گرفته شده است را بگیرند </a:t>
            </a:r>
          </a:p>
          <a:p>
            <a:pPr algn="r" rtl="1"/>
            <a:endParaRPr lang="fa-I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اگزیستانسیالیسم یا فلسفه وجود</a:t>
            </a:r>
            <a:endParaRPr lang="en-US" dirty="0"/>
          </a:p>
        </p:txBody>
      </p:sp>
      <p:sp>
        <p:nvSpPr>
          <p:cNvPr id="3" name="Content Placeholder 2"/>
          <p:cNvSpPr>
            <a:spLocks noGrp="1"/>
          </p:cNvSpPr>
          <p:nvPr>
            <p:ph idx="1"/>
          </p:nvPr>
        </p:nvSpPr>
        <p:spPr>
          <a:xfrm>
            <a:off x="457200" y="1600200"/>
            <a:ext cx="8229600" cy="4972072"/>
          </a:xfrm>
        </p:spPr>
        <p:txBody>
          <a:bodyPr>
            <a:normAutofit fontScale="85000" lnSpcReduction="20000"/>
          </a:bodyPr>
          <a:lstStyle/>
          <a:p>
            <a:pPr algn="r" rtl="1"/>
            <a:r>
              <a:rPr lang="fa-IR" dirty="0" smtClean="0"/>
              <a:t>سهراب: اما من دوست ندارم تعلیمات اجباری بگیرم. من دوست ندارم اون جور که آموزش و پرورش می خواد چیز یاد بگیرم. من دوست دارم چیزهایی یاد بگیرم که خودم انتخاب کرده باشم. اما در مدرسه اگه من برای یادگیری درسهایی که دیگران تعیین کرده اند تلاش نکنم و آزادانه هدف های خودم را دنبالم کنم اونوقت تنبیه میشم، سرزنش میشم، به من میگن شاگرد ضعیف هستی، دانش آموز درس خوان و خوبی نیستی، یک جور دیگه به من نگاه می کنند، میگن کودنه، وظیفه شناس نیست، به مشاوره نیاز داره، مشکل داره و هزار جور حرف دیگه در باره من میزنند فقط به این خاطر که من خواستم خودم باشم، نخواستم دیگران برایم تعیین تکلیف کنند. ما من تصمیم گرفته ام از این به بعد خودم باشم، </a:t>
            </a:r>
            <a:r>
              <a:rPr lang="fa-IR" dirty="0" smtClean="0">
                <a:solidFill>
                  <a:srgbClr val="FF0000"/>
                </a:solidFill>
              </a:rPr>
              <a:t>آزادانه</a:t>
            </a:r>
            <a:r>
              <a:rPr lang="fa-IR" dirty="0" smtClean="0"/>
              <a:t> برای خودم هدف تعیین کنم، زندگی ام را خودم بسازم و اونجور که خودم می خواهم شخصیتم را شکل دهم نه اونجور که دیگران می خواهند. من برای </a:t>
            </a:r>
            <a:r>
              <a:rPr lang="fa-IR" dirty="0" smtClean="0">
                <a:solidFill>
                  <a:srgbClr val="FF0000"/>
                </a:solidFill>
              </a:rPr>
              <a:t>وجود</a:t>
            </a:r>
            <a:r>
              <a:rPr lang="fa-IR" dirty="0" smtClean="0"/>
              <a:t> خود ارزش قائلم و آزادانه اهدافم را دنبال میکنم.</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42852"/>
            <a:ext cx="7772400" cy="1470025"/>
          </a:xfrm>
        </p:spPr>
        <p:txBody>
          <a:bodyPr/>
          <a:lstStyle/>
          <a:p>
            <a:r>
              <a:rPr lang="fa-IR" dirty="0" smtClean="0"/>
              <a:t>فصل 7 </a:t>
            </a:r>
            <a:br>
              <a:rPr lang="fa-IR" dirty="0" smtClean="0"/>
            </a:br>
            <a:r>
              <a:rPr lang="fa-IR" dirty="0" smtClean="0"/>
              <a:t>اگزیستانسیالیسم و آموزش و پرورش</a:t>
            </a:r>
            <a:endParaRPr lang="en-US" dirty="0"/>
          </a:p>
        </p:txBody>
      </p:sp>
      <p:sp>
        <p:nvSpPr>
          <p:cNvPr id="3" name="Subtitle 2"/>
          <p:cNvSpPr>
            <a:spLocks noGrp="1"/>
          </p:cNvSpPr>
          <p:nvPr>
            <p:ph type="subTitle" idx="1"/>
          </p:nvPr>
        </p:nvSpPr>
        <p:spPr>
          <a:xfrm>
            <a:off x="428596" y="1714488"/>
            <a:ext cx="8429684" cy="4714908"/>
          </a:xfrm>
        </p:spPr>
        <p:txBody>
          <a:bodyPr>
            <a:normAutofit fontScale="70000" lnSpcReduction="20000"/>
          </a:bodyPr>
          <a:lstStyle/>
          <a:p>
            <a:pPr algn="r" rtl="1"/>
            <a:r>
              <a:rPr lang="fa-IR" dirty="0" smtClean="0">
                <a:solidFill>
                  <a:schemeClr val="tx1"/>
                </a:solidFill>
              </a:rPr>
              <a:t>اگزيستانياليسم از واژه </a:t>
            </a:r>
            <a:r>
              <a:rPr lang="en-US" dirty="0" smtClean="0">
                <a:solidFill>
                  <a:schemeClr val="tx1"/>
                </a:solidFill>
              </a:rPr>
              <a:t>Exist </a:t>
            </a:r>
            <a:r>
              <a:rPr lang="fa-IR" dirty="0" smtClean="0">
                <a:solidFill>
                  <a:schemeClr val="tx1"/>
                </a:solidFill>
              </a:rPr>
              <a:t> به معنى وجود مشتق شده است.</a:t>
            </a:r>
            <a:br>
              <a:rPr lang="fa-IR" dirty="0" smtClean="0">
                <a:solidFill>
                  <a:schemeClr val="tx1"/>
                </a:solidFill>
              </a:rPr>
            </a:br>
            <a:r>
              <a:rPr lang="fa-IR" dirty="0" smtClean="0">
                <a:solidFill>
                  <a:schemeClr val="tx1"/>
                </a:solidFill>
              </a:rPr>
              <a:t>اگزيستانسياليسم</a:t>
            </a:r>
            <a:r>
              <a:rPr lang="en-US" dirty="0" smtClean="0">
                <a:solidFill>
                  <a:schemeClr val="tx1"/>
                </a:solidFill>
              </a:rPr>
              <a:t>Existentialism) </a:t>
            </a:r>
            <a:r>
              <a:rPr lang="fa-IR" dirty="0" smtClean="0">
                <a:solidFill>
                  <a:schemeClr val="tx1"/>
                </a:solidFill>
              </a:rPr>
              <a:t>) در لغت به معنى اصالت وجود است. همچنين اگزيستانسياليسم نام مكتبى است كه در آن سرشت انسان انكار شده و معتقد است آدمى فرآورده كار و انتخاب خويش است و ماهيت و طبيعت پيشين ندارد. </a:t>
            </a:r>
            <a:br>
              <a:rPr lang="fa-IR" dirty="0" smtClean="0">
                <a:solidFill>
                  <a:schemeClr val="tx1"/>
                </a:solidFill>
              </a:rPr>
            </a:br>
            <a:r>
              <a:rPr lang="fa-IR" dirty="0" smtClean="0">
                <a:solidFill>
                  <a:schemeClr val="tx1"/>
                </a:solidFill>
              </a:rPr>
              <a:t>از منظر اين مكتب، </a:t>
            </a:r>
            <a:r>
              <a:rPr lang="fa-IR" dirty="0" smtClean="0">
                <a:solidFill>
                  <a:srgbClr val="FF0000"/>
                </a:solidFill>
              </a:rPr>
              <a:t>در جهان هستى براى همه موجودات، ماهيتى در نظر گرفته شده است جز انسان. خدا طبيعت وجود انسان را ساخته است اما عظمت وزيبايى‏ها وخوبى‏ها و... بالاخره همه هويت انسان، ساخته خود انسان مى‏باشد. </a:t>
            </a:r>
            <a:r>
              <a:rPr lang="fa-IR" dirty="0" smtClean="0">
                <a:solidFill>
                  <a:schemeClr val="tx1"/>
                </a:solidFill>
              </a:rPr>
              <a:t>انسان عبارت است از صفاتى كه ما بايد بسازيم. </a:t>
            </a:r>
            <a:r>
              <a:rPr lang="fa-IR" smtClean="0">
                <a:solidFill>
                  <a:schemeClr val="tx1"/>
                </a:solidFill>
              </a:rPr>
              <a:t>اومانیسم یا انسانگرایی واژه دیگریست که معادل اگزیستانسیالیسم بکار میرود.</a:t>
            </a:r>
            <a:endParaRPr lang="fa-IR" dirty="0" smtClean="0">
              <a:solidFill>
                <a:schemeClr val="tx1"/>
              </a:solidFill>
            </a:endParaRPr>
          </a:p>
          <a:p>
            <a:pPr algn="r" rtl="1"/>
            <a:r>
              <a:rPr lang="fa-IR" dirty="0" smtClean="0">
                <a:solidFill>
                  <a:schemeClr val="tx1"/>
                </a:solidFill>
              </a:rPr>
              <a:t>وجه تسمیه این مکتب، این است که بنابر نظر </a:t>
            </a:r>
            <a:r>
              <a:rPr lang="fa-IR" u="sng" dirty="0" smtClean="0">
                <a:solidFill>
                  <a:schemeClr val="tx1"/>
                </a:solidFill>
              </a:rPr>
              <a:t>فلاسفه اگزیستانس</a:t>
            </a:r>
            <a:r>
              <a:rPr lang="fa-IR" dirty="0" smtClean="0">
                <a:solidFill>
                  <a:schemeClr val="tx1"/>
                </a:solidFill>
              </a:rPr>
              <a:t> وجود و هستی هر چیز، بالاتر و متعالی تر از </a:t>
            </a:r>
            <a:r>
              <a:rPr lang="fa-IR" dirty="0" smtClean="0">
                <a:solidFill>
                  <a:schemeClr val="tx1"/>
                </a:solidFill>
                <a:hlinkClick r:id="rId2" tooltip="ماهیت"/>
              </a:rPr>
              <a:t>ماهیت</a:t>
            </a:r>
            <a:r>
              <a:rPr lang="fa-IR" dirty="0" smtClean="0">
                <a:solidFill>
                  <a:schemeClr val="tx1"/>
                </a:solidFill>
              </a:rPr>
              <a:t> و چیستی آن چیز می باشد. همه ما حقیقتا با وجود اشیا سر و کار داریم و اگر درست توجه کنیم، خود را غوطه ور در وجود جهان و موجودات آن می یابیم. بنابراین اصالت با وجود می باشد.</a:t>
            </a:r>
          </a:p>
          <a:p>
            <a:pPr algn="r" rtl="1"/>
            <a:r>
              <a:rPr lang="fa-IR" dirty="0" smtClean="0">
                <a:solidFill>
                  <a:schemeClr val="tx1"/>
                </a:solidFill>
              </a:rPr>
              <a:t>همه مردم در قبال معنی و مفهوم زندگی و ایجاد ماهیت یا تعریف هویت خویش مسئولیت کامل دارند.</a:t>
            </a:r>
          </a:p>
          <a:p>
            <a:pPr algn="r" rtl="1"/>
            <a:r>
              <a:rPr lang="fa-IR" dirty="0" smtClean="0">
                <a:solidFill>
                  <a:schemeClr val="tx1"/>
                </a:solidFill>
              </a:rPr>
              <a:t>سورن کی یرکگارد، نیچه، داستایوسکی قرن 19 و کارل یاسپرس، مارتین هایدگر، مارتین بوبر، گابریل مارسل، ژان پل سارتر از اگزیستانسیالیست های قرن 20 هستند.</a:t>
            </a:r>
            <a:endParaRPr lang="en-US"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فلسفه پردازی اگزیستانسیالیستی</a:t>
            </a:r>
            <a:endParaRPr lang="en-US" dirty="0"/>
          </a:p>
        </p:txBody>
      </p:sp>
      <p:sp>
        <p:nvSpPr>
          <p:cNvPr id="3" name="Content Placeholder 2"/>
          <p:cNvSpPr>
            <a:spLocks noGrp="1"/>
          </p:cNvSpPr>
          <p:nvPr>
            <p:ph idx="1"/>
          </p:nvPr>
        </p:nvSpPr>
        <p:spPr/>
        <p:txBody>
          <a:bodyPr/>
          <a:lstStyle/>
          <a:p>
            <a:pPr algn="r" rtl="1"/>
            <a:r>
              <a:rPr lang="fa-IR" dirty="0" smtClean="0"/>
              <a:t>اصل بنیادین اگزیستانسیالیسم مبنی بر این است که وجود مقدم بر ماهیت است. انسان نخست به عرصه جهان پا می گذارد، سپس تلاش خود را برای ساختن شخصیت و ماهیت خود آغاز می کند. محور اصلی اندیشه ورزی فلسفی اگزیستانسیالیسم توصیف مبارزه انسان برای میل به ماهیت شخصی خویش از راه انتخاب است. هر فردی مکلف است که هدف زندگانی خویش را بیافریند.</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انتقاد اگزیستانسیالیسم از آموزش و پرورش کنونی</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fa-IR" dirty="0" smtClean="0"/>
              <a:t>اگزیستانسیالیسم از آموزش و پرورش معاصر انتقاد کرده و معتقدند آموزش و پرورش جدید انتخاب شخصی را کاهش داده و اجازه نمی دهد دانش آموزان خود شخصیت خود را بسازند. مواد درسی بر مبنای گروه بندی دانش آموزان تهیه شده است. مدارس برای تشکیلات سازمانی خود برنامه های استاندارد شده ای را اجرا می کنند که نتیجه آن ایجاد محدودیتهایی خاص برای دانش آموزان است. اگزیستانسیالیسم مخالف استاندارد کردن موسسات آموزشی هستند و معتقدند با آنکه استاندارد کردن موسسات آموزشی کارایی را افزایش می دهد، اما منشاء سلطه ای اجتماعی میشود که با خلاقیت و رشد فردی دانش آموزان در تضاد است.</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انتقاد اگزیستانسیالیسم از آموزش و پرورش کنونی</a:t>
            </a:r>
            <a:endParaRPr lang="en-US" dirty="0"/>
          </a:p>
        </p:txBody>
      </p:sp>
      <p:sp>
        <p:nvSpPr>
          <p:cNvPr id="3" name="Content Placeholder 2"/>
          <p:cNvSpPr>
            <a:spLocks noGrp="1"/>
          </p:cNvSpPr>
          <p:nvPr>
            <p:ph idx="1"/>
          </p:nvPr>
        </p:nvSpPr>
        <p:spPr/>
        <p:txBody>
          <a:bodyPr>
            <a:normAutofit/>
          </a:bodyPr>
          <a:lstStyle/>
          <a:p>
            <a:pPr algn="r" rtl="1"/>
            <a:r>
              <a:rPr lang="fa-IR" dirty="0" smtClean="0"/>
              <a:t>انتقاد دیگر اگزیستانسیالیسم به آموزش و پرورش معاصر اینست که از دانش آموزان انتظار دارد برای احراز شغل پردرآمد و صعود از نردبان اقتصادی، هویت فردی خود را محدود کند و به یادگیری نقش هایی بپردازد که نتیجه آن متضمن کاهش فرصت های لازم برای انتخاب مستقلانه است. در واقع آموزش و پرورش معاصر استقلال فردی را از دانش آموزان گرفته و از آنها می خواهد به یادگیری موضوعاتی بپردازند که آینده شغلی- اجتماعی آنها را تامین می کند.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آموزش و پروش اگزیستانسیالیستی</a:t>
            </a:r>
            <a:endParaRPr lang="en-US" dirty="0"/>
          </a:p>
        </p:txBody>
      </p:sp>
      <p:sp>
        <p:nvSpPr>
          <p:cNvPr id="3" name="Content Placeholder 2"/>
          <p:cNvSpPr>
            <a:spLocks noGrp="1"/>
          </p:cNvSpPr>
          <p:nvPr>
            <p:ph idx="1"/>
          </p:nvPr>
        </p:nvSpPr>
        <p:spPr/>
        <p:txBody>
          <a:bodyPr>
            <a:normAutofit fontScale="92500"/>
          </a:bodyPr>
          <a:lstStyle/>
          <a:p>
            <a:pPr algn="r" rtl="1"/>
            <a:r>
              <a:rPr lang="fa-IR" dirty="0" smtClean="0"/>
              <a:t>موریس معتقد است که آموزش و پرورش باید در دانش آموز آگاهی شدید و قوی ایجاد کند. دانش آموزان باید تشخیص دهند که در مقام یک انسان، آزادانه و خلاقانه دست به انتخاب بزنند. این آگاهی متضمن مسئولیت فرد در تعیین چگونگی زندگی خود و نحوه آفرینش و رشد شخصیت فردی خویش است.</a:t>
            </a:r>
          </a:p>
          <a:p>
            <a:pPr algn="r" rtl="1"/>
            <a:r>
              <a:rPr lang="fa-IR" dirty="0" smtClean="0"/>
              <a:t>آموزش و پرورش اگزیستانسیالیستی از سالهای مقطع راهنمایی آغاز و تا سالهای دبیرستان و دانشگاه ادامه می یابد. هدف چنین آموزش و پرورشی بیدار کردن و شدت بخشیدن به خودآگاهی فرد است.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معرفت شناسی اگزیستانسیالیستی</a:t>
            </a:r>
            <a:endParaRPr lang="en-US" dirty="0"/>
          </a:p>
        </p:txBody>
      </p:sp>
      <p:sp>
        <p:nvSpPr>
          <p:cNvPr id="3" name="Content Placeholder 2"/>
          <p:cNvSpPr>
            <a:spLocks noGrp="1"/>
          </p:cNvSpPr>
          <p:nvPr>
            <p:ph idx="1"/>
          </p:nvPr>
        </p:nvSpPr>
        <p:spPr/>
        <p:txBody>
          <a:bodyPr/>
          <a:lstStyle/>
          <a:p>
            <a:pPr algn="r" rtl="1"/>
            <a:r>
              <a:rPr lang="fa-IR" dirty="0" smtClean="0"/>
              <a:t>فرض معرفت شناسی اگزیستانسیالیستی بر این است که فرد مسئول دانش و معرفت خویش است. معرفت از آگاهی فرد سرچشمه میگیرد و از محتوای آگاهی و احساسات او به عنوان محصول تجربه ترکیب میشود. اعتبار معرفت را ارزش و معنی آن برای فرد خاص تعیین می کند. معرفت شناسی اگزیستانسیالیستی از این شناخت ناشی میشود که تجربه و معرفت انسان ذهنی، شخصی، عقلانی و غیر عقلانی است.</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1490</Words>
  <Application>Microsoft Office PowerPoint</Application>
  <PresentationFormat>On-screen Show (4:3)</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اگزیستانسیالیسم یا فلسفه وجود</vt:lpstr>
      <vt:lpstr>اگزیستانسیالیسم یا فلسفه وجود</vt:lpstr>
      <vt:lpstr>اگزیستانسیالیسم یا فلسفه وجود</vt:lpstr>
      <vt:lpstr>فصل 7  اگزیستانسیالیسم و آموزش و پرورش</vt:lpstr>
      <vt:lpstr>فلسفه پردازی اگزیستانسیالیستی</vt:lpstr>
      <vt:lpstr>انتقاد اگزیستانسیالیسم از آموزش و پرورش کنونی</vt:lpstr>
      <vt:lpstr>انتقاد اگزیستانسیالیسم از آموزش و پرورش کنونی</vt:lpstr>
      <vt:lpstr>آموزش و پروش اگزیستانسیالیستی</vt:lpstr>
      <vt:lpstr>معرفت شناسی اگزیستانسیالیستی</vt:lpstr>
      <vt:lpstr>روانشناسی انسان گرایانه (اگزیستانسیالیستی)</vt:lpstr>
      <vt:lpstr>برنامه درسی اگزیستانسیالیستی</vt:lpstr>
      <vt:lpstr>تدریس و یادگیری اگزیستانسیالیستی</vt:lpstr>
      <vt:lpstr>مناجاتی از مولانا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7  اگزیستانسیالیسم و آموزش و پرورش</dc:title>
  <dc:creator>ppp</dc:creator>
  <cp:lastModifiedBy>ppp</cp:lastModifiedBy>
  <cp:revision>29</cp:revision>
  <dcterms:created xsi:type="dcterms:W3CDTF">2015-12-26T14:31:32Z</dcterms:created>
  <dcterms:modified xsi:type="dcterms:W3CDTF">2015-12-27T06:34:40Z</dcterms:modified>
</cp:coreProperties>
</file>